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sldIdLst>
    <p:sldId id="371" r:id="rId2"/>
    <p:sldId id="355" r:id="rId3"/>
    <p:sldId id="380" r:id="rId4"/>
    <p:sldId id="356" r:id="rId5"/>
    <p:sldId id="350" r:id="rId6"/>
    <p:sldId id="357" r:id="rId7"/>
    <p:sldId id="359" r:id="rId8"/>
    <p:sldId id="384" r:id="rId9"/>
    <p:sldId id="360" r:id="rId10"/>
    <p:sldId id="361" r:id="rId11"/>
    <p:sldId id="364" r:id="rId12"/>
    <p:sldId id="378" r:id="rId13"/>
    <p:sldId id="386" r:id="rId14"/>
    <p:sldId id="383" r:id="rId15"/>
    <p:sldId id="374" r:id="rId16"/>
    <p:sldId id="344" r:id="rId17"/>
    <p:sldId id="363" r:id="rId18"/>
    <p:sldId id="390" r:id="rId19"/>
    <p:sldId id="346" r:id="rId20"/>
    <p:sldId id="349" r:id="rId21"/>
    <p:sldId id="392" r:id="rId22"/>
    <p:sldId id="369" r:id="rId23"/>
  </p:sldIdLst>
  <p:sldSz cx="12192000" cy="6858000"/>
  <p:notesSz cx="6858000" cy="9144000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30" autoAdjust="0"/>
    <p:restoredTop sz="94660"/>
  </p:normalViewPr>
  <p:slideViewPr>
    <p:cSldViewPr snapToGrid="0">
      <p:cViewPr varScale="1">
        <p:scale>
          <a:sx n="74" d="100"/>
          <a:sy n="74" d="100"/>
        </p:scale>
        <p:origin x="3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BA291-51EF-4051-94C6-DF348998C94D}" type="datetimeFigureOut">
              <a:rPr lang="is-IS" smtClean="0"/>
              <a:t>8.10.2025</a:t>
            </a:fld>
            <a:endParaRPr lang="is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s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8DB7A-14EA-4BF8-B8C2-B050AD51BFD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636453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0D9A5-3495-0DCD-2E5D-4C4C75A6FD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DAEF79-B352-202B-D85E-B14DDCBE7A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F6FCF5-478F-B15F-309E-959CFCFEC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C5635-8828-4D9A-9448-54945D2CE65C}" type="datetime1">
              <a:rPr lang="is-IS" smtClean="0"/>
              <a:t>8.10.2025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0234BD-5501-1C37-048B-7A70C2CB3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Lidun Hareide End Polio Now Coordinator Rotary Zone 18</a:t>
            </a:r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FF1EE8-2593-3BCA-AF39-5FF036D9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F4D5C-883B-43ED-A69F-0383383383B7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085019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F3741-293C-DF22-3371-F3F524DF7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EEC46D-5151-494D-9458-B2DDAF3309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4A883D-8F46-C461-A05F-132E3A951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F4E69-CD57-46D1-8631-37C41040E956}" type="datetime1">
              <a:rPr lang="is-IS" smtClean="0"/>
              <a:t>8.10.2025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FB25D4-D58F-C8F8-A038-79C1EA435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Lidun Hareide End Polio Now Coordinator Rotary Zone 18</a:t>
            </a:r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33B3D-99F8-957D-AF0D-BF1333601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F4D5C-883B-43ED-A69F-0383383383B7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678937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A76571-4995-42F4-5104-4A3A259AC6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D07079-2192-CAFF-0C9C-E32B2FE9D3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7D5EF-8882-B06F-25D8-67667E2C5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50B4C-6382-40FA-97F3-BC24E4CE254B}" type="datetime1">
              <a:rPr lang="is-IS" smtClean="0"/>
              <a:t>8.10.2025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FAFB7-81A9-1579-88E9-4A9D680E1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Lidun Hareide End Polio Now Coordinator Rotary Zone 18</a:t>
            </a:r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583E3-7904-9213-4E7A-769356C9B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F4D5C-883B-43ED-A69F-0383383383B7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873065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C3390-5BC1-6DC1-563A-D294E9107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ADC41-60EE-5F2F-2900-2FA0097CA4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2702D6-2627-FEA9-F952-BA00F8919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AF950-A6CC-4676-BDC7-C51426DE0B51}" type="datetime1">
              <a:rPr lang="is-IS" smtClean="0"/>
              <a:t>8.10.2025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78ABAA-F35A-28F7-724E-993DC1BDF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Lidun Hareide End Polio Now Coordinator Rotary Zone 18</a:t>
            </a:r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C9112-74F8-7B8E-1A39-6222B24D2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F4D5C-883B-43ED-A69F-0383383383B7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863108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A9676-53A4-319E-AF70-EFE410A4C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230CA5-48AF-240E-CA62-FB5458CD8C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02C064-CCB4-58C2-E4ED-1F2606DC4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781C2-E57F-49B5-91A7-5E7598BF198E}" type="datetime1">
              <a:rPr lang="is-IS" smtClean="0"/>
              <a:t>8.10.2025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D6ADB8-78ED-FB1F-2F0A-D33FD62C8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Lidun Hareide End Polio Now Coordinator Rotary Zone 18</a:t>
            </a:r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8C88D1-844E-5D91-24C6-2B91EC428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F4D5C-883B-43ED-A69F-0383383383B7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986456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AFFB9-EC31-5D4D-93AF-6E0395CD7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4A58E-4D34-945E-82B1-CDC08FE80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EFE513-03CC-8706-09B4-3FFD8A5FFE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84F184-0DDE-67D0-E838-B83F7D31E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B2D0A-E46D-4B3A-A061-751817F22B29}" type="datetime1">
              <a:rPr lang="is-IS" smtClean="0"/>
              <a:t>8.10.2025</a:t>
            </a:fld>
            <a:endParaRPr lang="is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97512E-562A-EC72-315C-E1968CD3C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Lidun Hareide End Polio Now Coordinator Rotary Zone 18</a:t>
            </a:r>
            <a:endParaRPr lang="is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21A3FD-D3C5-47A3-129E-C8FE78A2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F4D5C-883B-43ED-A69F-0383383383B7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72070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1E30C-9351-8937-ADC3-9B4B12946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0ECD38-C172-4DAF-B00B-01E335949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4A9951-8C92-1EAB-9B04-6B621E054B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63F96F-4CF8-90B4-5304-D3C400BE7C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71D531-4F08-A847-F5E9-0A23F9C43C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E3DB2C-461F-1C57-1151-64A4C34A3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C6A90-3EE6-4351-8CAD-1A47B27FB84A}" type="datetime1">
              <a:rPr lang="is-IS" smtClean="0"/>
              <a:t>8.10.2025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9449A8-64DF-5F0D-5DDA-97542CC32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Lidun Hareide End Polio Now Coordinator Rotary Zone 18</a:t>
            </a:r>
            <a:endParaRPr lang="is-I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64D0F2-8E33-CBA9-B2C6-CF3C69006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F4D5C-883B-43ED-A69F-0383383383B7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351663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22A09-C8DC-6F05-13AB-6D8554CC1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6E8D24-13CD-8318-38B3-B99C7CBF0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863AE-2450-4171-9120-75440A26CBD8}" type="datetime1">
              <a:rPr lang="is-IS" smtClean="0"/>
              <a:t>8.10.2025</a:t>
            </a:fld>
            <a:endParaRPr lang="is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AB7D81-C39E-B79B-919F-0F8E3D4A8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Lidun Hareide End Polio Now Coordinator Rotary Zone 18</a:t>
            </a:r>
            <a:endParaRPr lang="is-I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DBBCD2-94D2-EB68-D6A5-2868E5684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F4D5C-883B-43ED-A69F-0383383383B7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421234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FF95AD-1A23-24AB-34FB-F7C33BB7A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025DB-AA93-4483-9D55-680D6DD8BC85}" type="datetime1">
              <a:rPr lang="is-IS" smtClean="0"/>
              <a:t>8.10.2025</a:t>
            </a:fld>
            <a:endParaRPr lang="is-I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02F76F-C0F6-8D62-432E-D953A3763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Lidun Hareide End Polio Now Coordinator Rotary Zone 18</a:t>
            </a:r>
            <a:endParaRPr lang="is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82654-B8BA-F94E-E359-20E433465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F4D5C-883B-43ED-A69F-0383383383B7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346374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A5284-CC51-F2E7-4BE0-D879A7B7B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944BD4-2F70-E10B-3A8A-1A1349A3D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A6995A-3AA7-0C03-147E-292F253667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3A619-410C-B803-3579-A5FA81A92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CB095-18C8-42F2-B005-001A9683FA8C}" type="datetime1">
              <a:rPr lang="is-IS" smtClean="0"/>
              <a:t>8.10.2025</a:t>
            </a:fld>
            <a:endParaRPr lang="is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557801-2562-51A9-B2BC-D7B7DEDEF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Lidun Hareide End Polio Now Coordinator Rotary Zone 18</a:t>
            </a:r>
            <a:endParaRPr lang="is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3FBDC2-BAA9-6A25-2580-0190A3EE8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F4D5C-883B-43ED-A69F-0383383383B7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206414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CD23E-EC11-781F-361D-A30D9D59E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CEC440-90E2-9A41-A34A-34B5E8797C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s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4DD94B-1EC3-F36A-9CF0-24D4DFBBE6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18BD8F-987B-1C62-869D-71ADDE4FF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DE283-87E8-4D30-82F0-D3937C4B75FB}" type="datetime1">
              <a:rPr lang="is-IS" smtClean="0"/>
              <a:t>8.10.2025</a:t>
            </a:fld>
            <a:endParaRPr lang="is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AE81FE-3198-3EAC-03D3-B045BBDF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Lidun Hareide End Polio Now Coordinator Rotary Zone 18</a:t>
            </a:r>
            <a:endParaRPr lang="is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19D546-6975-7C49-4501-E5A52E391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F4D5C-883B-43ED-A69F-0383383383B7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943266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1E5704-4C84-91B6-9CFF-F2F407046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EA826E-F373-4B7E-1888-C9AEBA836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0CD925-9BB4-2BBF-B53D-9D2EE7BB0F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B17224-0004-4D6F-9B16-5988E0246B60}" type="datetime1">
              <a:rPr lang="is-IS" smtClean="0"/>
              <a:t>8.10.2025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4E7D7-0F62-94F5-B36E-3235DDA6EC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Lidun Hareide End Polio Now Coordinator Rotary Zone 18</a:t>
            </a:r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5AA82-9E1A-36D5-0B32-0B9B6B83F3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F4D5C-883B-43ED-A69F-0383383383B7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103512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nU8LbXIftU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Lindseth.he@gmail.com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dpolio.org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polioeradication.org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7E047-FAF2-2620-28E4-F742D2957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26D773-3A18-D01E-FD5D-92AD19054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Lidun Hareide End Polio Now Coordinator Rotary Zone 18</a:t>
            </a:r>
            <a:endParaRPr lang="is-I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407E7E-6136-D5F1-032E-29EDB6004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0" y="0"/>
            <a:ext cx="1217512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2B3B07-E0F2-80C8-FA91-878B0CC49010}"/>
              </a:ext>
            </a:extLst>
          </p:cNvPr>
          <p:cNvSpPr txBox="1"/>
          <p:nvPr/>
        </p:nvSpPr>
        <p:spPr>
          <a:xfrm>
            <a:off x="5676900" y="1165860"/>
            <a:ext cx="715518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4800" b="1" dirty="0" err="1">
                <a:solidFill>
                  <a:srgbClr val="FFC000"/>
                </a:solidFill>
              </a:rPr>
              <a:t>Rotary</a:t>
            </a:r>
            <a:r>
              <a:rPr lang="nn-NO" sz="4800" b="1" dirty="0">
                <a:solidFill>
                  <a:srgbClr val="FFC000"/>
                </a:solidFill>
              </a:rPr>
              <a:t> </a:t>
            </a:r>
          </a:p>
          <a:p>
            <a:r>
              <a:rPr lang="nn-NO" sz="4800" b="1" dirty="0">
                <a:solidFill>
                  <a:srgbClr val="FFC000"/>
                </a:solidFill>
              </a:rPr>
              <a:t>lyser opp verda</a:t>
            </a:r>
          </a:p>
          <a:p>
            <a:r>
              <a:rPr lang="nn-NO" sz="4800" b="1" dirty="0">
                <a:solidFill>
                  <a:srgbClr val="FFC000"/>
                </a:solidFill>
              </a:rPr>
              <a:t>for å utrydde polio!</a:t>
            </a:r>
          </a:p>
          <a:p>
            <a:endParaRPr lang="en-US" sz="4400" b="1" dirty="0">
              <a:solidFill>
                <a:srgbClr val="FFC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B4D96E-C81C-14B4-5C90-C13084EDD6A3}"/>
              </a:ext>
            </a:extLst>
          </p:cNvPr>
          <p:cNvSpPr txBox="1"/>
          <p:nvPr/>
        </p:nvSpPr>
        <p:spPr>
          <a:xfrm>
            <a:off x="5943600" y="4153763"/>
            <a:ext cx="4922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4000" dirty="0">
                <a:solidFill>
                  <a:schemeClr val="bg2"/>
                </a:solidFill>
              </a:rPr>
              <a:t> </a:t>
            </a:r>
            <a:endParaRPr lang="en-US" sz="4000" dirty="0">
              <a:solidFill>
                <a:schemeClr val="bg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ACCF1E-7967-6CDE-EFFC-D4879892B65C}"/>
              </a:ext>
            </a:extLst>
          </p:cNvPr>
          <p:cNvSpPr txBox="1"/>
          <p:nvPr/>
        </p:nvSpPr>
        <p:spPr>
          <a:xfrm>
            <a:off x="5863590" y="3751699"/>
            <a:ext cx="5082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3600" b="1" dirty="0">
                <a:solidFill>
                  <a:schemeClr val="bg2"/>
                </a:solidFill>
              </a:rPr>
              <a:t>VERDENS POLIODAG </a:t>
            </a:r>
          </a:p>
          <a:p>
            <a:r>
              <a:rPr lang="nn-NO" sz="3600" b="1" dirty="0">
                <a:solidFill>
                  <a:schemeClr val="bg2"/>
                </a:solidFill>
              </a:rPr>
              <a:t>24.OKTOBER </a:t>
            </a:r>
            <a:endParaRPr lang="en-US" sz="36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985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69ECE-CFE0-8055-06C6-962386836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815AA-9597-4963-1885-544021BD9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7DAADC-5E88-57DC-8CE1-8754DF042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Lidun Hareide End Polio Now Coordinator Rotary Zone 18</a:t>
            </a:r>
            <a:endParaRPr lang="is-I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D09348-DEC6-910A-5C15-61604BB6F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81D45F-3E1D-4C47-D25A-6A30336BC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898" y="0"/>
            <a:ext cx="11953102" cy="672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849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03D1C-C770-B175-C568-3545F23DB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A1E193-1A0A-D500-FE43-A801658D1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Lidun Hareide End Polio Now Coordinator Rotary Zone 18</a:t>
            </a:r>
            <a:endParaRPr lang="is-I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19606C-78F7-2B21-E037-4D9D78D0110B}"/>
              </a:ext>
            </a:extLst>
          </p:cNvPr>
          <p:cNvSpPr txBox="1"/>
          <p:nvPr/>
        </p:nvSpPr>
        <p:spPr>
          <a:xfrm>
            <a:off x="3048000" y="291688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23CBD8-484B-F180-CFDA-DCBB2DEAD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7330" cy="6858000"/>
          </a:xfrm>
          <a:prstGeom prst="rect">
            <a:avLst/>
          </a:prstGeom>
        </p:spPr>
      </p:pic>
      <p:pic>
        <p:nvPicPr>
          <p:cNvPr id="8" name="Picture 2" descr="INTERACTIVE-Gaza's first confirmed polio case - Sept 1, 2024 copy-1725190751">
            <a:extLst>
              <a:ext uri="{FF2B5EF4-FFF2-40B4-BE49-F238E27FC236}">
                <a16:creationId xmlns:a16="http://schemas.microsoft.com/office/drawing/2014/main" id="{A94EE399-597C-8C45-232F-D31295FF66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20" r="1" b="31928"/>
          <a:stretch/>
        </p:blipFill>
        <p:spPr bwMode="auto">
          <a:xfrm>
            <a:off x="2240928" y="1033050"/>
            <a:ext cx="9241316" cy="573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EC2260-D51B-F5DE-3BCA-4B947CAAC0BA}"/>
              </a:ext>
            </a:extLst>
          </p:cNvPr>
          <p:cNvSpPr txBox="1"/>
          <p:nvPr/>
        </p:nvSpPr>
        <p:spPr>
          <a:xfrm>
            <a:off x="2347785" y="204156"/>
            <a:ext cx="99595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4000" dirty="0">
                <a:solidFill>
                  <a:schemeClr val="bg1"/>
                </a:solidFill>
              </a:rPr>
              <a:t>      Gaza: polio 1 år etter invasjonen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0D5FB49-357D-ED71-BC56-9AA904C79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8" y="4424572"/>
            <a:ext cx="1627831" cy="206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752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D65E3-A645-C5E2-7251-FB30AB8C81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BC0B-BD16-BB7D-FE02-E169DC07E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4A9938-EEE7-70CE-B06D-B834CEF34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Lidun Hareide End Polio Now Coordinator Rotary Zone 18</a:t>
            </a:r>
            <a:endParaRPr lang="is-I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C4556E-9258-3607-F248-BE78D13A9827}"/>
              </a:ext>
            </a:extLst>
          </p:cNvPr>
          <p:cNvSpPr txBox="1"/>
          <p:nvPr/>
        </p:nvSpPr>
        <p:spPr>
          <a:xfrm>
            <a:off x="3048000" y="291688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EBC3EB-613D-B443-5342-C86BB54B3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733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CCBC2E-4F28-8EEE-157A-B1A206252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55" y="57665"/>
            <a:ext cx="3537917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2A86A8-C35C-BC9C-88C1-7C4A3AB19C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6037" y="48742"/>
            <a:ext cx="3555441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5EFE25-4E12-03AD-13A4-607698DDC11D}"/>
              </a:ext>
            </a:extLst>
          </p:cNvPr>
          <p:cNvSpPr txBox="1"/>
          <p:nvPr/>
        </p:nvSpPr>
        <p:spPr>
          <a:xfrm>
            <a:off x="7696200" y="271207"/>
            <a:ext cx="43996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4800" b="1" dirty="0">
                <a:solidFill>
                  <a:srgbClr val="FFC000"/>
                </a:solidFill>
              </a:rPr>
              <a:t>Oppdater </a:t>
            </a:r>
            <a:r>
              <a:rPr lang="nn-NO" sz="4800" b="1" dirty="0" err="1">
                <a:solidFill>
                  <a:srgbClr val="FFC000"/>
                </a:solidFill>
              </a:rPr>
              <a:t>poliovaksina</a:t>
            </a:r>
            <a:r>
              <a:rPr lang="nn-NO" sz="4800" b="1" dirty="0">
                <a:solidFill>
                  <a:srgbClr val="FFC000"/>
                </a:solidFill>
              </a:rPr>
              <a:t> di!</a:t>
            </a:r>
            <a:endParaRPr lang="en-US" sz="4800" b="1" dirty="0">
              <a:solidFill>
                <a:srgbClr val="FFC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8D8940-646F-FE7C-2D3C-8C21A9D39A8D}"/>
              </a:ext>
            </a:extLst>
          </p:cNvPr>
          <p:cNvSpPr txBox="1"/>
          <p:nvPr/>
        </p:nvSpPr>
        <p:spPr>
          <a:xfrm>
            <a:off x="7858898" y="2194560"/>
            <a:ext cx="372132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n-NO" sz="4000" dirty="0">
              <a:solidFill>
                <a:schemeClr val="bg2"/>
              </a:solidFill>
            </a:endParaRPr>
          </a:p>
          <a:p>
            <a:r>
              <a:rPr lang="nn-NO" sz="4000" dirty="0">
                <a:solidFill>
                  <a:schemeClr val="bg2"/>
                </a:solidFill>
              </a:rPr>
              <a:t>Forslag: </a:t>
            </a:r>
          </a:p>
          <a:p>
            <a:r>
              <a:rPr lang="nn-NO" sz="3200" dirty="0">
                <a:solidFill>
                  <a:schemeClr val="bg2"/>
                </a:solidFill>
              </a:rPr>
              <a:t>Klubbar kan arrangere revaksinering på poliodagen</a:t>
            </a:r>
            <a:endParaRPr lang="en-US" sz="3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928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947D71A0-F084-20C6-F259-442DB1007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888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E58600-C6C4-0DBE-5D9C-D2D66853B32E}"/>
              </a:ext>
            </a:extLst>
          </p:cNvPr>
          <p:cNvSpPr txBox="1"/>
          <p:nvPr/>
        </p:nvSpPr>
        <p:spPr>
          <a:xfrm>
            <a:off x="233082" y="640514"/>
            <a:ext cx="64983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sz="5400" b="1" dirty="0">
                <a:solidFill>
                  <a:srgbClr val="C00000"/>
                </a:solidFill>
              </a:rPr>
              <a:t>Kva gjer Rotary?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A593EF-2BCE-CFE0-2F8D-B9868872EEF1}"/>
              </a:ext>
            </a:extLst>
          </p:cNvPr>
          <p:cNvSpPr txBox="1"/>
          <p:nvPr/>
        </p:nvSpPr>
        <p:spPr>
          <a:xfrm>
            <a:off x="233083" y="1936377"/>
            <a:ext cx="476922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222222"/>
              </a:solidFill>
              <a:latin typeface="Aptos" panose="020B00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3 </a:t>
            </a:r>
            <a:r>
              <a:rPr lang="en-US" sz="2800" b="1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milliardar</a:t>
            </a:r>
            <a:r>
              <a:rPr lang="en-US" sz="2800" b="1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US" sz="28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born </a:t>
            </a:r>
            <a:r>
              <a:rPr lang="en-US" sz="2800" b="0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vaksinert</a:t>
            </a:r>
            <a:endParaRPr lang="en-US" sz="2800" b="0" i="0" dirty="0">
              <a:solidFill>
                <a:srgbClr val="222222"/>
              </a:solidFill>
              <a:effectLst/>
              <a:latin typeface="Aptos" panose="020B00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222222"/>
                </a:solidFill>
                <a:latin typeface="Aptos" panose="020B0004020202020204" pitchFamily="34" charset="0"/>
              </a:rPr>
              <a:t>1,5 </a:t>
            </a:r>
            <a:r>
              <a:rPr lang="en-US" sz="2800" b="1" dirty="0" err="1">
                <a:solidFill>
                  <a:srgbClr val="222222"/>
                </a:solidFill>
                <a:latin typeface="Aptos" panose="020B0004020202020204" pitchFamily="34" charset="0"/>
              </a:rPr>
              <a:t>millionar</a:t>
            </a:r>
            <a:r>
              <a:rPr lang="en-US" sz="2800" b="1" dirty="0">
                <a:solidFill>
                  <a:srgbClr val="222222"/>
                </a:solidFill>
                <a:latin typeface="Aptos" panose="020B0004020202020204" pitchFamily="34" charset="0"/>
              </a:rPr>
              <a:t> </a:t>
            </a:r>
            <a:r>
              <a:rPr lang="en-US" sz="2800" dirty="0">
                <a:solidFill>
                  <a:srgbClr val="222222"/>
                </a:solidFill>
                <a:latin typeface="Aptos" panose="020B0004020202020204" pitchFamily="34" charset="0"/>
              </a:rPr>
              <a:t>born er </a:t>
            </a:r>
            <a:r>
              <a:rPr lang="en-US" sz="2800" dirty="0" err="1">
                <a:solidFill>
                  <a:srgbClr val="222222"/>
                </a:solidFill>
                <a:latin typeface="Aptos" panose="020B0004020202020204" pitchFamily="34" charset="0"/>
              </a:rPr>
              <a:t>redda</a:t>
            </a:r>
            <a:endParaRPr lang="en-US" sz="2800" dirty="0">
              <a:solidFill>
                <a:srgbClr val="222222"/>
              </a:solidFill>
              <a:latin typeface="Aptos" panose="020B00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20 </a:t>
            </a:r>
            <a:r>
              <a:rPr lang="en-US" sz="2800" b="1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millionar</a:t>
            </a:r>
            <a:r>
              <a:rPr lang="en-US" sz="2800" b="1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US" sz="28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born </a:t>
            </a:r>
            <a:r>
              <a:rPr lang="en-US" sz="2800" b="0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har</a:t>
            </a:r>
            <a:r>
              <a:rPr lang="en-US" sz="28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US" sz="2800" b="0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unngått</a:t>
            </a:r>
            <a:r>
              <a:rPr lang="en-US" sz="28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 lamming</a:t>
            </a:r>
          </a:p>
          <a:p>
            <a:r>
              <a:rPr lang="en-US" sz="28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 </a:t>
            </a:r>
          </a:p>
          <a:p>
            <a:endParaRPr lang="en-US" sz="2800" b="0" i="0" dirty="0">
              <a:solidFill>
                <a:srgbClr val="222222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3CABCF-A4A8-FE1E-D938-CD6928C27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Lidun Hareide End Polio Now Coordinator Rotary Zone 18</a:t>
            </a:r>
            <a:endParaRPr lang="is-I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D9C957-BA39-1A0F-3992-F162A0A94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1064" y="136525"/>
            <a:ext cx="258127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796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023B9A7-74CB-FFE8-5D66-78B44141A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566" y="0"/>
            <a:ext cx="66874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93F748-634E-8DB1-6078-709CD280917A}"/>
              </a:ext>
            </a:extLst>
          </p:cNvPr>
          <p:cNvSpPr txBox="1"/>
          <p:nvPr/>
        </p:nvSpPr>
        <p:spPr>
          <a:xfrm>
            <a:off x="193781" y="296726"/>
            <a:ext cx="50382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4000" b="1" dirty="0">
                <a:solidFill>
                  <a:srgbClr val="C00000"/>
                </a:solidFill>
              </a:rPr>
              <a:t>Kvifor er poliodagen på FN-dagen?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72730-ABD5-AE20-6B25-0BC7DFBAF64E}"/>
              </a:ext>
            </a:extLst>
          </p:cNvPr>
          <p:cNvSpPr txBox="1"/>
          <p:nvPr/>
        </p:nvSpPr>
        <p:spPr>
          <a:xfrm>
            <a:off x="298824" y="1924425"/>
            <a:ext cx="4631764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Rotary var med </a:t>
            </a:r>
            <a:r>
              <a:rPr lang="en-US" sz="3000" b="0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på</a:t>
            </a:r>
            <a:r>
              <a:rPr lang="en-US" sz="30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US" sz="3000" b="0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stiftinga</a:t>
            </a:r>
            <a:r>
              <a:rPr lang="en-US" sz="30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 av FN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rgbClr val="222222"/>
                </a:solidFill>
                <a:latin typeface="Aptos" panose="020B0004020202020204" pitchFamily="34" charset="0"/>
              </a:rPr>
              <a:t>Einaste</a:t>
            </a:r>
            <a:r>
              <a:rPr lang="en-US" sz="3000" dirty="0">
                <a:solidFill>
                  <a:srgbClr val="222222"/>
                </a:solidFill>
                <a:latin typeface="Aptos" panose="020B0004020202020204" pitchFamily="34" charset="0"/>
              </a:rPr>
              <a:t> </a:t>
            </a:r>
            <a:r>
              <a:rPr lang="en-US" sz="3000" dirty="0" err="1">
                <a:solidFill>
                  <a:srgbClr val="222222"/>
                </a:solidFill>
                <a:latin typeface="Aptos" panose="020B0004020202020204" pitchFamily="34" charset="0"/>
              </a:rPr>
              <a:t>organisasjon</a:t>
            </a:r>
            <a:r>
              <a:rPr lang="en-US" sz="3000" dirty="0">
                <a:solidFill>
                  <a:srgbClr val="222222"/>
                </a:solidFill>
                <a:latin typeface="Aptos" panose="020B0004020202020204" pitchFamily="34" charset="0"/>
              </a:rPr>
              <a:t> med </a:t>
            </a:r>
            <a:r>
              <a:rPr lang="en-US" sz="3000" dirty="0" err="1">
                <a:solidFill>
                  <a:srgbClr val="222222"/>
                </a:solidFill>
                <a:latin typeface="Aptos" panose="020B0004020202020204" pitchFamily="34" charset="0"/>
              </a:rPr>
              <a:t>sete</a:t>
            </a:r>
            <a:r>
              <a:rPr lang="en-US" sz="3000" dirty="0">
                <a:solidFill>
                  <a:srgbClr val="222222"/>
                </a:solidFill>
                <a:latin typeface="Aptos" panose="020B0004020202020204" pitchFamily="34" charset="0"/>
              </a:rPr>
              <a:t> </a:t>
            </a:r>
            <a:r>
              <a:rPr lang="en-US" sz="3000" dirty="0" err="1">
                <a:solidFill>
                  <a:srgbClr val="222222"/>
                </a:solidFill>
                <a:latin typeface="Aptos" panose="020B0004020202020204" pitchFamily="34" charset="0"/>
              </a:rPr>
              <a:t>i</a:t>
            </a:r>
            <a:r>
              <a:rPr lang="en-US" sz="3000" dirty="0">
                <a:solidFill>
                  <a:srgbClr val="222222"/>
                </a:solidFill>
                <a:latin typeface="Aptos" panose="020B0004020202020204" pitchFamily="34" charset="0"/>
              </a:rPr>
              <a:t> FN</a:t>
            </a:r>
            <a:endParaRPr lang="en-US" sz="3000" b="0" i="0" dirty="0">
              <a:solidFill>
                <a:srgbClr val="222222"/>
              </a:solidFill>
              <a:effectLst/>
              <a:latin typeface="Aptos" panose="020B00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>
              <a:solidFill>
                <a:srgbClr val="222222"/>
              </a:solidFill>
              <a:latin typeface="Aptos" panose="020B00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1985: Rotary  + FN (</a:t>
            </a:r>
            <a:r>
              <a:rPr lang="en-US" sz="3000" b="0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Verdas</a:t>
            </a:r>
            <a:r>
              <a:rPr lang="en-US" sz="30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US" sz="3000" b="0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Helseorganisasjon</a:t>
            </a:r>
            <a:r>
              <a:rPr lang="en-US" sz="30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 (WHO)</a:t>
            </a:r>
            <a:r>
              <a:rPr lang="en-US" sz="3000" dirty="0" err="1">
                <a:solidFill>
                  <a:srgbClr val="222222"/>
                </a:solidFill>
                <a:latin typeface="Aptos" panose="020B0004020202020204" pitchFamily="34" charset="0"/>
              </a:rPr>
              <a:t>og</a:t>
            </a:r>
            <a:r>
              <a:rPr lang="en-US" sz="30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 UNICEF) </a:t>
            </a:r>
            <a:r>
              <a:rPr lang="en-US" sz="3000" b="0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starta</a:t>
            </a:r>
            <a:r>
              <a:rPr lang="en-US" sz="30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 End Polio Now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DA978A-815F-4E36-FC62-3FE3E0DD7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Lidun Hareide End Polio Now Coordinator Rotary Zone 18</a:t>
            </a:r>
            <a:endParaRPr lang="is-I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A4CBDC-C865-9340-95FD-41AEAC16C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0778" y="5741772"/>
            <a:ext cx="1960606" cy="97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739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021C0-3922-0444-A3D7-0363322CC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C37DD-C1A7-4F99-46C6-5138162E9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2D62D-456A-1F27-46BD-B5D3F3ABF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Lidun Hareide End Polio Now Coordinator Rotary Zone 18</a:t>
            </a:r>
            <a:endParaRPr lang="is-I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C7A883-10EC-5516-4688-0C6663A62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0" y="198120"/>
            <a:ext cx="1217512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432388-45EE-C0BF-B56F-94E26179DE0B}"/>
              </a:ext>
            </a:extLst>
          </p:cNvPr>
          <p:cNvSpPr txBox="1"/>
          <p:nvPr/>
        </p:nvSpPr>
        <p:spPr>
          <a:xfrm>
            <a:off x="5486400" y="441960"/>
            <a:ext cx="64922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5400" b="1" dirty="0" err="1">
                <a:solidFill>
                  <a:schemeClr val="accent4"/>
                </a:solidFill>
              </a:rPr>
              <a:t>Hva</a:t>
            </a:r>
            <a:r>
              <a:rPr lang="nn-NO" sz="5400" b="1" dirty="0">
                <a:solidFill>
                  <a:schemeClr val="accent4"/>
                </a:solidFill>
              </a:rPr>
              <a:t> skjer om vi </a:t>
            </a:r>
            <a:r>
              <a:rPr lang="nn-NO" sz="5400" b="1" dirty="0" err="1">
                <a:solidFill>
                  <a:schemeClr val="accent4"/>
                </a:solidFill>
              </a:rPr>
              <a:t>slutter</a:t>
            </a:r>
            <a:r>
              <a:rPr lang="nn-NO" sz="5400" b="1" dirty="0">
                <a:solidFill>
                  <a:schemeClr val="accent4"/>
                </a:solidFill>
              </a:rPr>
              <a:t> i dag? </a:t>
            </a:r>
            <a:endParaRPr lang="en-US" sz="5400" dirty="0">
              <a:solidFill>
                <a:schemeClr val="accent4"/>
              </a:solidFill>
            </a:endParaRP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3DC186-B942-C361-C0C8-8D332C2AE629}"/>
              </a:ext>
            </a:extLst>
          </p:cNvPr>
          <p:cNvSpPr txBox="1"/>
          <p:nvPr/>
        </p:nvSpPr>
        <p:spPr>
          <a:xfrm>
            <a:off x="5486400" y="2712721"/>
            <a:ext cx="643890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Polio </a:t>
            </a:r>
            <a:r>
              <a:rPr lang="en-US" sz="3600" b="1" dirty="0" err="1">
                <a:solidFill>
                  <a:schemeClr val="bg1"/>
                </a:solidFill>
              </a:rPr>
              <a:t>vil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lamme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opp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til</a:t>
            </a:r>
            <a:r>
              <a:rPr lang="en-US" sz="3600" b="1" dirty="0">
                <a:solidFill>
                  <a:schemeClr val="bg1"/>
                </a:solidFill>
              </a:rPr>
              <a:t>  200,000 barn </a:t>
            </a:r>
            <a:r>
              <a:rPr lang="en-US" sz="3600" b="1" dirty="0" err="1">
                <a:solidFill>
                  <a:schemeClr val="bg1"/>
                </a:solidFill>
              </a:rPr>
              <a:t>hvert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år</a:t>
            </a:r>
            <a:endParaRPr lang="en-US" sz="3600" b="1" dirty="0">
              <a:solidFill>
                <a:schemeClr val="bg1"/>
              </a:solidFill>
            </a:endParaRPr>
          </a:p>
          <a:p>
            <a:r>
              <a:rPr lang="en-US" sz="2400" u="sng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https://www.youtube.com/watch?v=rnU8LbXIftU</a:t>
            </a:r>
            <a:endParaRPr lang="en-US" sz="2400" u="sng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400" u="sng" dirty="0">
              <a:solidFill>
                <a:schemeClr val="bg1"/>
              </a:solidFill>
            </a:endParaRPr>
          </a:p>
          <a:p>
            <a:r>
              <a:rPr lang="en-US" sz="3600" b="1" dirty="0">
                <a:solidFill>
                  <a:schemeClr val="bg1"/>
                </a:solidFill>
              </a:rPr>
              <a:t>Polio </a:t>
            </a:r>
            <a:r>
              <a:rPr lang="en-US" sz="3600" b="1" dirty="0" err="1">
                <a:solidFill>
                  <a:schemeClr val="bg1"/>
                </a:solidFill>
              </a:rPr>
              <a:t>kjenner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ingen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grenser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Alle barn er </a:t>
            </a:r>
            <a:r>
              <a:rPr lang="en-US" sz="3600" b="1" dirty="0" err="1">
                <a:solidFill>
                  <a:schemeClr val="bg1"/>
                </a:solidFill>
              </a:rPr>
              <a:t>i</a:t>
            </a:r>
            <a:r>
              <a:rPr lang="en-US" sz="3600" b="1" dirty="0">
                <a:solidFill>
                  <a:schemeClr val="bg1"/>
                </a:solidFill>
              </a:rPr>
              <a:t> fare – </a:t>
            </a:r>
          </a:p>
          <a:p>
            <a:r>
              <a:rPr lang="en-US" sz="3600" b="1" dirty="0" err="1">
                <a:solidFill>
                  <a:schemeClr val="bg1"/>
                </a:solidFill>
              </a:rPr>
              <a:t>også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våre</a:t>
            </a:r>
            <a:endParaRPr lang="en-US" sz="3600" b="1" dirty="0">
              <a:solidFill>
                <a:schemeClr val="bg1"/>
              </a:solidFill>
            </a:endParaRPr>
          </a:p>
          <a:p>
            <a:endParaRPr lang="en-US" sz="4000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400" u="sng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b="1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523426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2C43898-D06D-26C7-E55F-BC09438D5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Lidun Hareide End Polio Now Coordinator Rotary Zone 18</a:t>
            </a:r>
            <a:endParaRPr lang="is-I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1BE900-0272-9F4E-1783-5E2C0364E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07" y="0"/>
            <a:ext cx="1213338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1DD39C-33EC-53DF-D38D-C3C53C004807}"/>
              </a:ext>
            </a:extLst>
          </p:cNvPr>
          <p:cNvSpPr txBox="1"/>
          <p:nvPr/>
        </p:nvSpPr>
        <p:spPr>
          <a:xfrm>
            <a:off x="1956163" y="821734"/>
            <a:ext cx="80205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C000"/>
                </a:solidFill>
              </a:rPr>
              <a:t>Hva</a:t>
            </a:r>
            <a:r>
              <a:rPr lang="en-US" sz="5400" b="1" dirty="0">
                <a:solidFill>
                  <a:srgbClr val="FFC000"/>
                </a:solidFill>
              </a:rPr>
              <a:t> </a:t>
            </a:r>
            <a:r>
              <a:rPr lang="en-US" sz="5400" b="1" dirty="0" err="1">
                <a:solidFill>
                  <a:srgbClr val="FFC000"/>
                </a:solidFill>
              </a:rPr>
              <a:t>kan</a:t>
            </a:r>
            <a:r>
              <a:rPr lang="en-US" sz="5400" b="1" dirty="0">
                <a:solidFill>
                  <a:srgbClr val="FFC000"/>
                </a:solidFill>
              </a:rPr>
              <a:t> din </a:t>
            </a:r>
            <a:r>
              <a:rPr lang="en-US" sz="5400" b="1" dirty="0" err="1">
                <a:solidFill>
                  <a:srgbClr val="FFC000"/>
                </a:solidFill>
              </a:rPr>
              <a:t>klubb</a:t>
            </a:r>
            <a:r>
              <a:rPr lang="en-US" sz="5400" b="1" dirty="0">
                <a:solidFill>
                  <a:srgbClr val="FFC000"/>
                </a:solidFill>
              </a:rPr>
              <a:t> </a:t>
            </a:r>
            <a:r>
              <a:rPr lang="en-US" sz="5400" b="1" dirty="0" err="1">
                <a:solidFill>
                  <a:srgbClr val="FFC000"/>
                </a:solidFill>
              </a:rPr>
              <a:t>gjøre</a:t>
            </a:r>
            <a:r>
              <a:rPr lang="en-US" sz="5400" b="1" dirty="0">
                <a:solidFill>
                  <a:srgbClr val="FFC000"/>
                </a:solidFill>
              </a:rPr>
              <a:t>?</a:t>
            </a:r>
            <a:endParaRPr lang="en-US" sz="5400" dirty="0">
              <a:solidFill>
                <a:srgbClr val="FFC000"/>
              </a:solidFill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1BF175-A06E-2B78-7106-9BA809671A92}"/>
              </a:ext>
            </a:extLst>
          </p:cNvPr>
          <p:cNvSpPr txBox="1"/>
          <p:nvPr/>
        </p:nvSpPr>
        <p:spPr>
          <a:xfrm>
            <a:off x="1956163" y="1950720"/>
            <a:ext cx="8810897" cy="67095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685800" indent="-6858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400" b="1" i="0" u="none" strike="noStrike" dirty="0">
                <a:solidFill>
                  <a:srgbClr val="FFFFFF"/>
                </a:solidFill>
                <a:effectLst/>
                <a:latin typeface="Comfortaa"/>
              </a:rPr>
              <a:t>Lys </a:t>
            </a:r>
            <a:r>
              <a:rPr lang="en-US" sz="4400" b="1" i="0" u="none" strike="noStrike" dirty="0" err="1">
                <a:solidFill>
                  <a:srgbClr val="FFFFFF"/>
                </a:solidFill>
                <a:effectLst/>
                <a:latin typeface="Comfortaa"/>
              </a:rPr>
              <a:t>opp</a:t>
            </a:r>
            <a:r>
              <a:rPr lang="en-US" sz="4400" b="1" i="0" u="none" strike="noStrike" dirty="0">
                <a:solidFill>
                  <a:srgbClr val="FFFFFF"/>
                </a:solidFill>
                <a:effectLst/>
                <a:latin typeface="Comfortaa"/>
              </a:rPr>
              <a:t> </a:t>
            </a:r>
          </a:p>
          <a:p>
            <a:pPr marL="685800" indent="-6858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400" b="1" dirty="0" err="1">
                <a:solidFill>
                  <a:srgbClr val="FFFFFF"/>
                </a:solidFill>
                <a:latin typeface="Comfortaa"/>
              </a:rPr>
              <a:t>O</a:t>
            </a:r>
            <a:r>
              <a:rPr lang="en-US" sz="4400" b="1" i="0" u="none" strike="noStrike" dirty="0" err="1">
                <a:solidFill>
                  <a:srgbClr val="FFFFFF"/>
                </a:solidFill>
                <a:effectLst/>
                <a:latin typeface="Comfortaa"/>
              </a:rPr>
              <a:t>pplys</a:t>
            </a:r>
            <a:endParaRPr lang="en-US" sz="4400" b="1" i="0" u="none" strike="noStrike" dirty="0">
              <a:solidFill>
                <a:srgbClr val="FFFFFF"/>
              </a:solidFill>
              <a:effectLst/>
              <a:latin typeface="Comfortaa"/>
            </a:endParaRPr>
          </a:p>
          <a:p>
            <a:pPr marL="685800" indent="-6858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400" b="1" dirty="0" err="1">
                <a:solidFill>
                  <a:srgbClr val="FFFFFF"/>
                </a:solidFill>
                <a:latin typeface="Comfortaa"/>
              </a:rPr>
              <a:t>Samle</a:t>
            </a:r>
            <a:r>
              <a:rPr lang="en-US" sz="4400" b="1" dirty="0">
                <a:solidFill>
                  <a:srgbClr val="FFFFFF"/>
                </a:solidFill>
                <a:latin typeface="Comfortaa"/>
              </a:rPr>
              <a:t> inn </a:t>
            </a:r>
            <a:r>
              <a:rPr lang="en-US" sz="4400" b="1" dirty="0" err="1">
                <a:solidFill>
                  <a:srgbClr val="FFFFFF"/>
                </a:solidFill>
                <a:latin typeface="Comfortaa"/>
              </a:rPr>
              <a:t>pengar</a:t>
            </a:r>
            <a:r>
              <a:rPr lang="en-US" sz="4400" b="1" dirty="0">
                <a:solidFill>
                  <a:srgbClr val="FFFFFF"/>
                </a:solidFill>
                <a:latin typeface="Comfortaa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Comfortaa"/>
              </a:rPr>
              <a:t>til</a:t>
            </a:r>
            <a:r>
              <a:rPr lang="en-US" sz="4400" b="1" dirty="0">
                <a:solidFill>
                  <a:srgbClr val="FFFFFF"/>
                </a:solidFill>
                <a:latin typeface="Comfortaa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Comfortaa"/>
              </a:rPr>
              <a:t>utrydding</a:t>
            </a:r>
            <a:r>
              <a:rPr lang="en-US" sz="4400" b="1" dirty="0">
                <a:solidFill>
                  <a:srgbClr val="FFFFFF"/>
                </a:solidFill>
                <a:latin typeface="Comfortaa"/>
              </a:rPr>
              <a:t> av polio</a:t>
            </a:r>
            <a:r>
              <a:rPr lang="en-US" sz="4400" b="1" i="0" u="none" strike="noStrike" dirty="0">
                <a:solidFill>
                  <a:srgbClr val="FFFFFF"/>
                </a:solidFill>
                <a:effectLst/>
                <a:latin typeface="Comfortaa"/>
              </a:rPr>
              <a:t> </a:t>
            </a:r>
            <a:endParaRPr lang="en-US" sz="4000" b="1" i="0" u="none" strike="noStrike" dirty="0">
              <a:solidFill>
                <a:srgbClr val="FFFFFF"/>
              </a:solidFill>
              <a:effectLst/>
              <a:latin typeface="Comfortaa"/>
            </a:endParaRPr>
          </a:p>
          <a:p>
            <a:pPr marL="1143000" lvl="1" indent="-6858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FFFFFF"/>
                </a:solidFill>
                <a:latin typeface="Comfortaa"/>
                <a:ea typeface="Calibri"/>
                <a:cs typeface="Calibri"/>
              </a:rPr>
              <a:t>Gates foundation </a:t>
            </a:r>
            <a:r>
              <a:rPr lang="en-US" sz="4000" b="1" dirty="0" err="1">
                <a:solidFill>
                  <a:srgbClr val="FFFFFF"/>
                </a:solidFill>
                <a:latin typeface="Comfortaa"/>
                <a:ea typeface="Calibri"/>
                <a:cs typeface="Calibri"/>
              </a:rPr>
              <a:t>dobbeltdoblar</a:t>
            </a:r>
            <a:r>
              <a:rPr lang="en-US" sz="4000" b="1" dirty="0">
                <a:solidFill>
                  <a:srgbClr val="FFFFFF"/>
                </a:solidFill>
                <a:latin typeface="Comfortaa"/>
                <a:ea typeface="Calibri"/>
                <a:cs typeface="Calibri"/>
              </a:rPr>
              <a:t>!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endParaRPr lang="en-US" sz="4000" b="1" dirty="0">
              <a:effectLst/>
              <a:ea typeface="Calibri"/>
              <a:cs typeface="Calibri"/>
            </a:endParaRPr>
          </a:p>
          <a:p>
            <a:pPr rtl="0">
              <a:spcBef>
                <a:spcPts val="1200"/>
              </a:spcBef>
              <a:spcAft>
                <a:spcPts val="1200"/>
              </a:spcAft>
              <a:buNone/>
            </a:pPr>
            <a:endParaRPr lang="en-US" sz="2800" b="0" dirty="0">
              <a:effectLst/>
              <a:ea typeface="Calibri"/>
              <a:cs typeface="Calibri"/>
            </a:endParaRPr>
          </a:p>
          <a:p>
            <a:pPr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996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AC5F8-E21F-52BE-61ED-F0D37A9C0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0647BAF-FD37-5E76-930D-294E14992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Lidun Hareide End Polio Now Coordinator Rotary Zone 18</a:t>
            </a:r>
            <a:endParaRPr lang="is-I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612859-E02E-D7FD-010A-33A3F6FDE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3338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60587C-EDA5-AC1B-AF07-DB36BFF38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8535" y="-74140"/>
            <a:ext cx="8151174" cy="69321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238B6A-9FC3-BC64-B867-EAA242F620F3}"/>
              </a:ext>
            </a:extLst>
          </p:cNvPr>
          <p:cNvSpPr txBox="1"/>
          <p:nvPr/>
        </p:nvSpPr>
        <p:spPr>
          <a:xfrm>
            <a:off x="222422" y="1120346"/>
            <a:ext cx="401611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4400" dirty="0" err="1">
                <a:solidFill>
                  <a:srgbClr val="FFC000"/>
                </a:solidFill>
              </a:rPr>
              <a:t>Fundraising</a:t>
            </a:r>
            <a:r>
              <a:rPr lang="nn-NO" sz="4400" dirty="0">
                <a:solidFill>
                  <a:srgbClr val="FFC000"/>
                </a:solidFill>
              </a:rPr>
              <a:t> idear: </a:t>
            </a:r>
          </a:p>
          <a:p>
            <a:r>
              <a:rPr lang="nn-NO" sz="3200" dirty="0">
                <a:solidFill>
                  <a:schemeClr val="bg1"/>
                </a:solidFill>
              </a:rPr>
              <a:t>Kontakt</a:t>
            </a:r>
          </a:p>
          <a:p>
            <a:r>
              <a:rPr lang="nn-NO" sz="2800" dirty="0">
                <a:solidFill>
                  <a:schemeClr val="bg1"/>
                </a:solidFill>
              </a:rPr>
              <a:t>Ulf.bingsgard@telia.com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932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94924-5527-30ED-BC7F-C38C0E2E9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E4B7875-9169-A721-8EAA-45A3644F6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Lidun Hareide End Polio Now Coordinator Rotary Zone 18</a:t>
            </a:r>
            <a:endParaRPr lang="is-I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B98AF7-C6BA-6434-9E1F-4A5B97C78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3338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11EDDB-AE5F-07D1-932C-19CFAA40B87F}"/>
              </a:ext>
            </a:extLst>
          </p:cNvPr>
          <p:cNvSpPr txBox="1"/>
          <p:nvPr/>
        </p:nvSpPr>
        <p:spPr>
          <a:xfrm>
            <a:off x="329102" y="434546"/>
            <a:ext cx="444101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4400" dirty="0" err="1">
                <a:solidFill>
                  <a:srgbClr val="FFC000"/>
                </a:solidFill>
              </a:rPr>
              <a:t>Fundraising</a:t>
            </a:r>
            <a:r>
              <a:rPr lang="nn-NO" sz="4400" dirty="0">
                <a:solidFill>
                  <a:srgbClr val="FFC000"/>
                </a:solidFill>
              </a:rPr>
              <a:t> idear: </a:t>
            </a:r>
          </a:p>
          <a:p>
            <a:r>
              <a:rPr lang="nn-NO" sz="4400" dirty="0">
                <a:solidFill>
                  <a:srgbClr val="FFC000"/>
                </a:solidFill>
              </a:rPr>
              <a:t>Kontakt </a:t>
            </a:r>
            <a:endParaRPr lang="nn-NO" sz="3200" dirty="0">
              <a:solidFill>
                <a:schemeClr val="bg1"/>
              </a:solidFill>
            </a:endParaRPr>
          </a:p>
          <a:p>
            <a:r>
              <a:rPr lang="nn-NO" sz="2800" dirty="0">
                <a:solidFill>
                  <a:schemeClr val="bg1"/>
                </a:solidFill>
              </a:rPr>
              <a:t>Henning Lindseth</a:t>
            </a:r>
          </a:p>
          <a:p>
            <a:r>
              <a:rPr lang="nn-NO" sz="2800" dirty="0">
                <a:solidFill>
                  <a:schemeClr val="bg1"/>
                </a:solidFill>
              </a:rPr>
              <a:t>Raufoss RK</a:t>
            </a:r>
          </a:p>
          <a:p>
            <a:r>
              <a:rPr lang="nn-NO" sz="280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Lindseth.</a:t>
            </a:r>
            <a:r>
              <a:rPr lang="nn-NO" sz="28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he@gmail.com</a:t>
            </a:r>
            <a:r>
              <a:rPr lang="nn-NO" sz="2800" dirty="0">
                <a:solidFill>
                  <a:schemeClr val="bg1"/>
                </a:solidFill>
              </a:rPr>
              <a:t> </a:t>
            </a:r>
          </a:p>
          <a:p>
            <a:r>
              <a:rPr lang="nn-NO" sz="2800" dirty="0">
                <a:solidFill>
                  <a:schemeClr val="bg1"/>
                </a:solidFill>
              </a:rPr>
              <a:t>Tlf. 40084289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230FC2-5FA5-797D-1701-6D3C8C70CB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0120" y="434546"/>
            <a:ext cx="5395014" cy="615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2968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FA77F7E-59CA-D1FD-D8BC-C1C32C5A5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Lidun Hareide End Polio Now Coordinator Rotary Zone 18</a:t>
            </a:r>
            <a:endParaRPr lang="is-I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98ABEE-DD36-4C80-C1FC-99819434B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07" y="0"/>
            <a:ext cx="1213338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00CB9B-FA33-CB14-7836-00C6E520F757}"/>
              </a:ext>
            </a:extLst>
          </p:cNvPr>
          <p:cNvSpPr txBox="1"/>
          <p:nvPr/>
        </p:nvSpPr>
        <p:spPr>
          <a:xfrm>
            <a:off x="3022419" y="2758776"/>
            <a:ext cx="6149340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5400" b="1" i="0" u="none" strike="noStrike" dirty="0">
                <a:solidFill>
                  <a:srgbClr val="FFFFFF"/>
                </a:solidFill>
                <a:effectLst/>
                <a:latin typeface="Comfortaa"/>
              </a:rPr>
              <a:t>PolioPlus Society</a:t>
            </a:r>
            <a:endParaRPr lang="en-US" sz="8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04419D-D42D-187E-FC98-13B3D0E38363}"/>
              </a:ext>
            </a:extLst>
          </p:cNvPr>
          <p:cNvSpPr txBox="1"/>
          <p:nvPr/>
        </p:nvSpPr>
        <p:spPr>
          <a:xfrm>
            <a:off x="4349931" y="4304211"/>
            <a:ext cx="279659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 sz="2800" b="1" dirty="0">
                <a:solidFill>
                  <a:schemeClr val="bg1"/>
                </a:solidFill>
              </a:rPr>
              <a:t>Bli med her:  </a:t>
            </a:r>
          </a:p>
          <a:p>
            <a:r>
              <a:rPr lang="en-US" sz="2800" b="1" dirty="0">
                <a:hlinkClick r:id="rId3"/>
              </a:rPr>
              <a:t>Home | End Polio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85207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74BA809-8534-CDE0-2600-A3FCA8EF1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Lidun Hareide End Polio Now Coordinator Rotary Zone 18</a:t>
            </a:r>
            <a:endParaRPr lang="is-I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4A64BD-C8BC-852B-DFA0-4B349DEA5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55" y="0"/>
            <a:ext cx="121222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72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9EB5EC6-D6D0-3696-EB4F-EA6CF4428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Lidun Hareide End Polio Now Coordinator Rotary Zone 18</a:t>
            </a:r>
            <a:endParaRPr lang="is-I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EC8322-AC78-C1B2-1983-799A0622D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3338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89C514-9A2E-6692-9EF9-F94F37F801A1}"/>
              </a:ext>
            </a:extLst>
          </p:cNvPr>
          <p:cNvSpPr txBox="1"/>
          <p:nvPr/>
        </p:nvSpPr>
        <p:spPr>
          <a:xfrm>
            <a:off x="2057400" y="1652451"/>
            <a:ext cx="87586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b="1" dirty="0">
                <a:solidFill>
                  <a:schemeClr val="accent4"/>
                </a:solidFill>
              </a:rPr>
              <a:t>Hjælp os med at udrydde polio!</a:t>
            </a:r>
            <a:endParaRPr lang="en-US" sz="4400" dirty="0">
              <a:solidFill>
                <a:schemeClr val="accent4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729059-E024-E401-302A-968EFB52DDB4}"/>
              </a:ext>
            </a:extLst>
          </p:cNvPr>
          <p:cNvSpPr txBox="1"/>
          <p:nvPr/>
        </p:nvSpPr>
        <p:spPr>
          <a:xfrm>
            <a:off x="2906486" y="3069771"/>
            <a:ext cx="68902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</a:rPr>
              <a:t>Verdens polio </a:t>
            </a:r>
            <a:r>
              <a:rPr lang="en-US" sz="3000" b="1" dirty="0" err="1">
                <a:solidFill>
                  <a:schemeClr val="bg1"/>
                </a:solidFill>
              </a:rPr>
              <a:t>dag</a:t>
            </a:r>
            <a:r>
              <a:rPr lang="en-US" sz="3000" b="1" dirty="0">
                <a:solidFill>
                  <a:schemeClr val="bg1"/>
                </a:solidFill>
              </a:rPr>
              <a:t> 24. </a:t>
            </a:r>
            <a:r>
              <a:rPr lang="en-US" sz="3000" b="1" dirty="0" err="1">
                <a:solidFill>
                  <a:schemeClr val="bg1"/>
                </a:solidFill>
              </a:rPr>
              <a:t>oktober</a:t>
            </a:r>
            <a:endParaRPr lang="en-US" sz="3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975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5EF02E-A3DC-DBCE-5A09-81B007A2B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C94DD8A-4CD1-1913-3B02-70E9F6A3F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Lidun Hareide End Polio Now Coordinator Rotary Zone 18</a:t>
            </a:r>
            <a:endParaRPr lang="is-I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38AE3D-6067-8E5E-1BB8-34DC2A974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07" y="0"/>
            <a:ext cx="1213338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D71BD1-9F5D-9456-5DDA-AAEC577F3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363" y="136525"/>
            <a:ext cx="5377543" cy="67214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7ADFA5-86BE-91F1-67FC-A965DEE559E7}"/>
              </a:ext>
            </a:extLst>
          </p:cNvPr>
          <p:cNvSpPr txBox="1"/>
          <p:nvPr/>
        </p:nvSpPr>
        <p:spPr>
          <a:xfrm>
            <a:off x="202474" y="705394"/>
            <a:ext cx="52273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3600" b="1" dirty="0">
                <a:solidFill>
                  <a:srgbClr val="FFC000"/>
                </a:solidFill>
              </a:rPr>
              <a:t>Hilsen </a:t>
            </a:r>
            <a:r>
              <a:rPr lang="nn-NO" sz="3600" b="1" dirty="0" err="1">
                <a:solidFill>
                  <a:srgbClr val="FFC000"/>
                </a:solidFill>
              </a:rPr>
              <a:t>fra</a:t>
            </a:r>
            <a:r>
              <a:rPr lang="nn-NO" sz="3600" b="1" dirty="0">
                <a:solidFill>
                  <a:srgbClr val="FFC000"/>
                </a:solidFill>
              </a:rPr>
              <a:t> Verdens </a:t>
            </a:r>
          </a:p>
          <a:p>
            <a:r>
              <a:rPr lang="nn-NO" sz="3600" b="1" dirty="0" err="1">
                <a:solidFill>
                  <a:srgbClr val="FFC000"/>
                </a:solidFill>
              </a:rPr>
              <a:t>helseorganisasjon’s</a:t>
            </a:r>
            <a:r>
              <a:rPr lang="nn-NO" sz="3600" b="1" dirty="0">
                <a:solidFill>
                  <a:srgbClr val="FFC000"/>
                </a:solidFill>
              </a:rPr>
              <a:t> taler </a:t>
            </a:r>
          </a:p>
          <a:p>
            <a:r>
              <a:rPr lang="nn-NO" sz="3600" b="1" dirty="0">
                <a:solidFill>
                  <a:srgbClr val="FFC000"/>
                </a:solidFill>
              </a:rPr>
              <a:t>på FUSION Brussels </a:t>
            </a:r>
            <a:endParaRPr lang="en-US" sz="3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7511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A8D211-D72C-1143-836B-4348A0190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C70B1-1659-C94F-2702-31592DBBF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0596FD-F505-8C7E-E0FA-481E4BF99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Lidun Hareide End Polio Now Coordinator Rotary Zone 18</a:t>
            </a:r>
            <a:endParaRPr lang="is-I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2D54B-78B1-61A9-83B9-B664B153B764}"/>
              </a:ext>
            </a:extLst>
          </p:cNvPr>
          <p:cNvSpPr txBox="1"/>
          <p:nvPr/>
        </p:nvSpPr>
        <p:spPr>
          <a:xfrm>
            <a:off x="3048000" y="291688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50D17D-DD29-9A15-52C4-083CCC9E1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733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7A78E0-5C7A-D881-0E12-D3E95799B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3073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686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9E527-0515-7AA7-7688-2F6581B6D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5134D-179C-7D32-3416-326B91DDA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595126-415D-8650-57A5-662544C2B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Lidun Hareide End Polio Now Coordinator Rotary Zone 18</a:t>
            </a:r>
            <a:endParaRPr lang="is-I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238B40-2DE4-2796-7170-A24934680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0" y="34260"/>
            <a:ext cx="1217512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858F11-F37D-BFD7-D666-9825A2702A74}"/>
              </a:ext>
            </a:extLst>
          </p:cNvPr>
          <p:cNvSpPr txBox="1"/>
          <p:nvPr/>
        </p:nvSpPr>
        <p:spPr>
          <a:xfrm>
            <a:off x="5692140" y="1802130"/>
            <a:ext cx="5836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4800" b="1" dirty="0">
                <a:solidFill>
                  <a:srgbClr val="FFC000"/>
                </a:solidFill>
              </a:rPr>
              <a:t>Hjelp oss å utrydde polio no!</a:t>
            </a:r>
            <a:endParaRPr lang="en-US" sz="4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847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9C1644-41CE-B6D2-E0D1-D7A5A95A0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Lidun Hareide End Polio Now Coordinator Rotary Zone 18</a:t>
            </a:r>
            <a:endParaRPr lang="is-I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8BE0D5-CFB8-CB7E-0A77-147F02654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39"/>
            <a:ext cx="12192000" cy="685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583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3F2DDBB-1E30-8B29-294C-17B3A71F6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Lidun Hareide End Polio Now Coordinator Rotary Zone 18</a:t>
            </a:r>
            <a:endParaRPr lang="is-I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806A10-43D2-5599-3E78-E3EB6FA49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07" y="0"/>
            <a:ext cx="1213338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671924-27C2-5ED4-9C53-BEDDE699E5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12" r="-2" b="-2"/>
          <a:stretch>
            <a:fillRect/>
          </a:stretch>
        </p:blipFill>
        <p:spPr>
          <a:xfrm>
            <a:off x="6756359" y="0"/>
            <a:ext cx="6692419" cy="685800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2C41C3-C1A8-564D-A8BB-A57925678DEE}"/>
              </a:ext>
            </a:extLst>
          </p:cNvPr>
          <p:cNvSpPr txBox="1"/>
          <p:nvPr/>
        </p:nvSpPr>
        <p:spPr>
          <a:xfrm>
            <a:off x="124096" y="437606"/>
            <a:ext cx="905697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sz="4400" dirty="0" err="1">
                <a:solidFill>
                  <a:schemeClr val="bg1"/>
                </a:solidFill>
              </a:rPr>
              <a:t>Hva</a:t>
            </a:r>
            <a:r>
              <a:rPr lang="nn-NO" sz="4400" dirty="0">
                <a:solidFill>
                  <a:schemeClr val="bg1"/>
                </a:solidFill>
              </a:rPr>
              <a:t> vet vi om polio? 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405EA6-310D-3563-1F09-C4465924D0EE}"/>
              </a:ext>
            </a:extLst>
          </p:cNvPr>
          <p:cNvSpPr txBox="1"/>
          <p:nvPr/>
        </p:nvSpPr>
        <p:spPr>
          <a:xfrm>
            <a:off x="124096" y="1397727"/>
            <a:ext cx="9883684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</a:rPr>
              <a:t>Dobbelt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så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smittsomt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som</a:t>
            </a:r>
            <a:r>
              <a:rPr lang="en-US" sz="2400" dirty="0">
                <a:solidFill>
                  <a:schemeClr val="bg1"/>
                </a:solidFill>
              </a:rPr>
              <a:t> Covid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</a:rPr>
              <a:t>Inkubasjonstid</a:t>
            </a:r>
            <a:r>
              <a:rPr lang="en-US" sz="2400" dirty="0">
                <a:solidFill>
                  <a:schemeClr val="bg1"/>
                </a:solidFill>
              </a:rPr>
              <a:t>: 6 - 20 </a:t>
            </a:r>
            <a:r>
              <a:rPr lang="en-US" sz="2400" dirty="0" err="1">
                <a:solidFill>
                  <a:schemeClr val="bg1"/>
                </a:solidFill>
              </a:rPr>
              <a:t>dager</a:t>
            </a:r>
            <a:endParaRPr lang="en-US" sz="24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Symptom: </a:t>
            </a:r>
            <a:r>
              <a:rPr lang="en-US" sz="2400" dirty="0" err="1">
                <a:solidFill>
                  <a:schemeClr val="bg1"/>
                </a:solidFill>
              </a:rPr>
              <a:t>influensasymptom</a:t>
            </a:r>
            <a:endParaRPr lang="en-US" sz="24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</a:rPr>
              <a:t>Smitte</a:t>
            </a:r>
            <a:r>
              <a:rPr lang="en-US" sz="2400" dirty="0">
                <a:solidFill>
                  <a:schemeClr val="bg1"/>
                </a:solidFill>
              </a:rPr>
              <a:t>: </a:t>
            </a:r>
            <a:r>
              <a:rPr lang="en-US" sz="2400" dirty="0" err="1">
                <a:solidFill>
                  <a:schemeClr val="bg1"/>
                </a:solidFill>
              </a:rPr>
              <a:t>vannbåren</a:t>
            </a:r>
            <a:r>
              <a:rPr lang="en-US" sz="2400" dirty="0">
                <a:solidFill>
                  <a:schemeClr val="bg1"/>
                </a:solidFill>
              </a:rPr>
              <a:t> – </a:t>
            </a:r>
            <a:r>
              <a:rPr lang="en-US" sz="2400" dirty="0" err="1">
                <a:solidFill>
                  <a:schemeClr val="bg1"/>
                </a:solidFill>
              </a:rPr>
              <a:t>gjennom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infisert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drikkevann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</a:p>
          <a:p>
            <a:r>
              <a:rPr lang="en-US" sz="2400" dirty="0">
                <a:solidFill>
                  <a:schemeClr val="bg1"/>
                </a:solidFill>
              </a:rPr>
              <a:t>       </a:t>
            </a:r>
            <a:r>
              <a:rPr lang="en-US" sz="2400" dirty="0" err="1">
                <a:solidFill>
                  <a:schemeClr val="bg1"/>
                </a:solidFill>
              </a:rPr>
              <a:t>nysing</a:t>
            </a:r>
            <a:r>
              <a:rPr lang="en-US" sz="2400" dirty="0">
                <a:solidFill>
                  <a:schemeClr val="bg1"/>
                </a:solidFill>
              </a:rPr>
              <a:t> etc.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1 in 1000 </a:t>
            </a:r>
            <a:r>
              <a:rPr lang="en-US" sz="2400" dirty="0" err="1">
                <a:solidFill>
                  <a:schemeClr val="bg1"/>
                </a:solidFill>
              </a:rPr>
              <a:t>smittede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blir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lammet</a:t>
            </a:r>
            <a:endParaRPr lang="en-US" sz="24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</a:rPr>
              <a:t>Smittsom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vanligvis</a:t>
            </a:r>
            <a:r>
              <a:rPr lang="en-US" sz="2400" dirty="0">
                <a:solidFill>
                  <a:schemeClr val="bg1"/>
                </a:solidFill>
              </a:rPr>
              <a:t> I fire </a:t>
            </a:r>
            <a:r>
              <a:rPr lang="en-US" sz="2400" dirty="0" err="1">
                <a:solidFill>
                  <a:schemeClr val="bg1"/>
                </a:solidFill>
              </a:rPr>
              <a:t>månadar</a:t>
            </a:r>
            <a:r>
              <a:rPr lang="en-US" sz="2400" dirty="0">
                <a:solidFill>
                  <a:schemeClr val="bg1"/>
                </a:solidFill>
              </a:rPr>
              <a:t> – men </a:t>
            </a:r>
            <a:r>
              <a:rPr lang="en-US" sz="2400" dirty="0" err="1">
                <a:solidFill>
                  <a:schemeClr val="bg1"/>
                </a:solidFill>
              </a:rPr>
              <a:t>nokre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dirty="0" err="1">
                <a:solidFill>
                  <a:schemeClr val="bg1"/>
                </a:solidFill>
              </a:rPr>
              <a:t>heile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livet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/>
              <a:t>		</a:t>
            </a:r>
            <a:r>
              <a:rPr lang="en-US" sz="2400" dirty="0" err="1">
                <a:solidFill>
                  <a:schemeClr val="bg1"/>
                </a:solidFill>
              </a:rPr>
              <a:t>Opprinnelig</a:t>
            </a:r>
            <a:r>
              <a:rPr lang="en-US" sz="2400" dirty="0">
                <a:solidFill>
                  <a:schemeClr val="bg1"/>
                </a:solidFill>
              </a:rPr>
              <a:t> 3 </a:t>
            </a:r>
            <a:r>
              <a:rPr lang="en-US" sz="2400" dirty="0" err="1">
                <a:solidFill>
                  <a:schemeClr val="bg1"/>
                </a:solidFill>
              </a:rPr>
              <a:t>virustyper</a:t>
            </a:r>
            <a:r>
              <a:rPr lang="en-US" sz="2400" dirty="0">
                <a:solidFill>
                  <a:schemeClr val="bg1"/>
                </a:solidFill>
              </a:rPr>
              <a:t>: 2 er </a:t>
            </a:r>
            <a:r>
              <a:rPr lang="en-US" sz="2400" dirty="0" err="1">
                <a:solidFill>
                  <a:schemeClr val="bg1"/>
                </a:solidFill>
              </a:rPr>
              <a:t>utryddet</a:t>
            </a:r>
            <a:r>
              <a:rPr lang="en-US" sz="2400" dirty="0">
                <a:solidFill>
                  <a:schemeClr val="bg1"/>
                </a:solidFill>
              </a:rPr>
              <a:t>  </a:t>
            </a:r>
          </a:p>
          <a:p>
            <a:br>
              <a:rPr lang="en-US" sz="2400" dirty="0"/>
            </a:br>
            <a:endParaRPr lang="en-US" sz="2400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E7E7BAB2-FBFB-92B7-3916-A30410793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376" y="4789697"/>
            <a:ext cx="1627831" cy="206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718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C0FA4-FD82-AF47-1779-5D3511002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6578A3-85E3-7CE0-3709-F6B4C2F3B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Lidun Hareide End Polio Now Coordinator Rotary Zone 18</a:t>
            </a:r>
            <a:endParaRPr lang="is-I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A93229-41A9-D994-6712-DB33CE02A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6614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9A2372-0628-3F8E-6C0D-13D385BC1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465" y="257820"/>
            <a:ext cx="11622679" cy="6167694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5082340-993C-CD19-7BAA-167F33911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01" y="4288047"/>
            <a:ext cx="1627831" cy="206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FC5060-577B-8056-4C94-B2807D7184F1}"/>
              </a:ext>
            </a:extLst>
          </p:cNvPr>
          <p:cNvSpPr txBox="1"/>
          <p:nvPr/>
        </p:nvSpPr>
        <p:spPr>
          <a:xfrm>
            <a:off x="3093719" y="568234"/>
            <a:ext cx="7285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2800" b="1" dirty="0">
                <a:solidFill>
                  <a:srgbClr val="C00000"/>
                </a:solidFill>
              </a:rPr>
              <a:t>Situasjonen i 1988 – poliofrie land i </a:t>
            </a:r>
            <a:r>
              <a:rPr lang="nn-NO" sz="2800" b="1" dirty="0" err="1">
                <a:solidFill>
                  <a:srgbClr val="C00000"/>
                </a:solidFill>
              </a:rPr>
              <a:t>hvitt</a:t>
            </a:r>
            <a:r>
              <a:rPr lang="nn-NO" sz="2800" b="1" dirty="0">
                <a:solidFill>
                  <a:srgbClr val="C00000"/>
                </a:solidFill>
              </a:rPr>
              <a:t>  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149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C1524-1FF3-D44F-B2A8-E8A7150EC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01A6B3-B78E-A563-0B24-453A9C996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Lidun Hareide End Polio Now Coordinator Rotary Zone 18</a:t>
            </a:r>
            <a:endParaRPr lang="is-I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905E01-26A9-6F06-5736-7F4C5BE2F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084007-31EA-B1A8-6A0F-8547BADAE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83" y="119641"/>
            <a:ext cx="11818834" cy="6618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EF5AA4-2B69-BD1D-0702-3EB1B0DF7623}"/>
              </a:ext>
            </a:extLst>
          </p:cNvPr>
          <p:cNvSpPr txBox="1"/>
          <p:nvPr/>
        </p:nvSpPr>
        <p:spPr>
          <a:xfrm>
            <a:off x="525781" y="2735580"/>
            <a:ext cx="13335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b="1" dirty="0"/>
              <a:t>GPEI: </a:t>
            </a:r>
          </a:p>
          <a:p>
            <a:r>
              <a:rPr lang="nn-NO" b="1" dirty="0"/>
              <a:t>Global Polio </a:t>
            </a:r>
            <a:r>
              <a:rPr lang="nn-NO" b="1" dirty="0" err="1"/>
              <a:t>Eradication</a:t>
            </a:r>
            <a:r>
              <a:rPr lang="nn-NO" b="1" dirty="0"/>
              <a:t> Initiative </a:t>
            </a:r>
          </a:p>
          <a:p>
            <a:r>
              <a:rPr lang="it-IT" dirty="0">
                <a:hlinkClick r:id="rId4"/>
              </a:rPr>
              <a:t>Eradicate Polio Now | Global Polio Eradication | GPEI Home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95203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EF242-ADDC-B0A9-D4C8-E9D5F547D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b="1" dirty="0">
                <a:solidFill>
                  <a:srgbClr val="C00000"/>
                </a:solidFill>
                <a:latin typeface="+mn-lt"/>
              </a:rPr>
              <a:t>Poliovaksiner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AB286-9DDB-728C-448E-E7A127F3CB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5733" y="1403012"/>
            <a:ext cx="5181600" cy="4351338"/>
          </a:xfrm>
        </p:spPr>
        <p:txBody>
          <a:bodyPr>
            <a:normAutofit/>
          </a:bodyPr>
          <a:lstStyle/>
          <a:p>
            <a:r>
              <a:rPr lang="is-IS" b="1" dirty="0" err="1">
                <a:solidFill>
                  <a:srgbClr val="C00000"/>
                </a:solidFill>
              </a:rPr>
              <a:t>Jonas</a:t>
            </a:r>
            <a:r>
              <a:rPr lang="is-IS" b="1" dirty="0">
                <a:solidFill>
                  <a:srgbClr val="C00000"/>
                </a:solidFill>
              </a:rPr>
              <a:t> </a:t>
            </a:r>
            <a:r>
              <a:rPr lang="is-IS" b="1" dirty="0" err="1">
                <a:solidFill>
                  <a:srgbClr val="C00000"/>
                </a:solidFill>
              </a:rPr>
              <a:t>Salk</a:t>
            </a:r>
            <a:r>
              <a:rPr lang="is-IS" b="1" dirty="0">
                <a:solidFill>
                  <a:srgbClr val="C00000"/>
                </a:solidFill>
              </a:rPr>
              <a:t> </a:t>
            </a:r>
            <a:r>
              <a:rPr lang="is-IS" dirty="0"/>
              <a:t>(1914-1995)</a:t>
            </a:r>
          </a:p>
          <a:p>
            <a:r>
              <a:rPr lang="is-IS" dirty="0"/>
              <a:t>Utvikla injeksjonsvaksine med  „dødt“ poliovirus i </a:t>
            </a:r>
            <a:r>
              <a:rPr lang="is-IS" dirty="0">
                <a:solidFill>
                  <a:srgbClr val="C00000"/>
                </a:solidFill>
              </a:rPr>
              <a:t>(IPV) </a:t>
            </a:r>
            <a:r>
              <a:rPr lang="is-IS" dirty="0"/>
              <a:t>i 1953</a:t>
            </a:r>
          </a:p>
          <a:p>
            <a:r>
              <a:rPr lang="is-IS" dirty="0"/>
              <a:t>99% beskyttende antistoff etter 3 doser</a:t>
            </a:r>
          </a:p>
          <a:p>
            <a:r>
              <a:rPr lang="is-IS" b="1" dirty="0">
                <a:solidFill>
                  <a:srgbClr val="C00000"/>
                </a:solidFill>
              </a:rPr>
              <a:t>IPV beskyttar individ</a:t>
            </a:r>
          </a:p>
          <a:p>
            <a:pPr marL="0" indent="0">
              <a:buNone/>
            </a:pPr>
            <a:endParaRPr lang="is-I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BA683D-C096-C896-57DB-E33894647D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00871" y="1403012"/>
            <a:ext cx="5325353" cy="4351338"/>
          </a:xfrm>
        </p:spPr>
        <p:txBody>
          <a:bodyPr>
            <a:noAutofit/>
          </a:bodyPr>
          <a:lstStyle/>
          <a:p>
            <a:r>
              <a:rPr lang="is-IS" b="1" dirty="0">
                <a:solidFill>
                  <a:srgbClr val="C00000"/>
                </a:solidFill>
              </a:rPr>
              <a:t>Albert Sabin </a:t>
            </a:r>
            <a:r>
              <a:rPr lang="is-IS" dirty="0"/>
              <a:t>(1906-1993)</a:t>
            </a:r>
          </a:p>
          <a:p>
            <a:r>
              <a:rPr lang="is-IS" dirty="0">
                <a:solidFill>
                  <a:srgbClr val="333333"/>
                </a:solidFill>
                <a:latin typeface="interfaceregular"/>
              </a:rPr>
              <a:t>Utvikla „levande“ vaksine frå svekka virus  </a:t>
            </a:r>
            <a:r>
              <a:rPr lang="is-IS" dirty="0">
                <a:solidFill>
                  <a:srgbClr val="C00000"/>
                </a:solidFill>
                <a:latin typeface="interfaceregular"/>
              </a:rPr>
              <a:t>(OPV)</a:t>
            </a:r>
          </a:p>
          <a:p>
            <a:r>
              <a:rPr lang="is-IS" dirty="0"/>
              <a:t>Tjekkoslovakia utrydda polio på 1960 talet som første land (med OPV)</a:t>
            </a:r>
          </a:p>
          <a:p>
            <a:r>
              <a:rPr lang="nb-NO" dirty="0"/>
              <a:t>OPV </a:t>
            </a:r>
            <a:r>
              <a:rPr lang="nb-NO" dirty="0" err="1"/>
              <a:t>stoppar</a:t>
            </a:r>
            <a:r>
              <a:rPr lang="nb-NO" dirty="0"/>
              <a:t> infeksjon med resistens i tarmen, </a:t>
            </a:r>
            <a:r>
              <a:rPr lang="nb-NO" b="1" dirty="0">
                <a:solidFill>
                  <a:srgbClr val="C00000"/>
                </a:solidFill>
              </a:rPr>
              <a:t>designa for utrydding av polio</a:t>
            </a:r>
            <a:endParaRPr lang="is-IS" b="1" dirty="0">
              <a:solidFill>
                <a:srgbClr val="C00000"/>
              </a:solidFill>
            </a:endParaRPr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485044AE-F933-F7A2-D774-E477D4643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776" y="4378831"/>
            <a:ext cx="1740817" cy="235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>
            <a:extLst>
              <a:ext uri="{FF2B5EF4-FFF2-40B4-BE49-F238E27FC236}">
                <a16:creationId xmlns:a16="http://schemas.microsoft.com/office/drawing/2014/main" id="{CF30412F-4298-8A82-1E96-078ACCFDC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7981" y="4462904"/>
            <a:ext cx="1616572" cy="232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C0C722F-9455-8991-2A69-8F71E2B17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Lidun Hareide End Polio Now Coordinator Rotary Zone 18</a:t>
            </a: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212289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050F1-783D-A544-B4EE-D0DA5AFBEA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3F2FD-0F4D-8AB6-E101-8A9DB269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DB313B-F898-8ACF-FCDA-C9AD21281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Lidun Hareide End Polio Now Coordinator Rotary Zone 18</a:t>
            </a:r>
            <a:endParaRPr lang="is-I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A032FC-F8CC-D4A8-FF37-6552266AD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3495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EDE6B0-7D9C-BCF2-84F8-D6F3E47D66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34" t="32762" r="37002" b="18476"/>
          <a:stretch/>
        </p:blipFill>
        <p:spPr>
          <a:xfrm>
            <a:off x="206345" y="1027906"/>
            <a:ext cx="11779309" cy="55397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3D8B32-69E2-867D-622B-DC8866CCA59B}"/>
              </a:ext>
            </a:extLst>
          </p:cNvPr>
          <p:cNvSpPr txBox="1"/>
          <p:nvPr/>
        </p:nvSpPr>
        <p:spPr>
          <a:xfrm>
            <a:off x="2407920" y="206990"/>
            <a:ext cx="6560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4000" b="1" dirty="0" err="1">
                <a:solidFill>
                  <a:schemeClr val="bg1"/>
                </a:solidFill>
              </a:rPr>
              <a:t>Hvor</a:t>
            </a:r>
            <a:r>
              <a:rPr lang="nn-NO" sz="4000" b="1" dirty="0">
                <a:solidFill>
                  <a:schemeClr val="bg1"/>
                </a:solidFill>
              </a:rPr>
              <a:t> finner vi polio  i 2025? 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DDC661-A64C-A33C-5FF1-1FE48D13E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58" y="4538872"/>
            <a:ext cx="1627831" cy="206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EAA987-C57A-25BA-CDCD-5D94698CE021}"/>
              </a:ext>
            </a:extLst>
          </p:cNvPr>
          <p:cNvSpPr txBox="1"/>
          <p:nvPr/>
        </p:nvSpPr>
        <p:spPr>
          <a:xfrm>
            <a:off x="348223" y="3087718"/>
            <a:ext cx="17287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b="1" dirty="0">
                <a:solidFill>
                  <a:schemeClr val="bg1"/>
                </a:solidFill>
              </a:rPr>
              <a:t>Blue: </a:t>
            </a:r>
            <a:r>
              <a:rPr lang="nn-NO" b="1" dirty="0" err="1">
                <a:solidFill>
                  <a:schemeClr val="bg1"/>
                </a:solidFill>
              </a:rPr>
              <a:t>wild</a:t>
            </a:r>
            <a:r>
              <a:rPr lang="nn-NO" b="1" dirty="0">
                <a:solidFill>
                  <a:schemeClr val="bg1"/>
                </a:solidFill>
              </a:rPr>
              <a:t> polio</a:t>
            </a:r>
          </a:p>
          <a:p>
            <a:endParaRPr lang="nn-NO" dirty="0">
              <a:solidFill>
                <a:schemeClr val="bg1"/>
              </a:solidFill>
            </a:endParaRPr>
          </a:p>
          <a:p>
            <a:r>
              <a:rPr lang="nn-NO" b="1" dirty="0">
                <a:solidFill>
                  <a:schemeClr val="bg1"/>
                </a:solidFill>
              </a:rPr>
              <a:t>Rest: </a:t>
            </a:r>
            <a:r>
              <a:rPr lang="nn-NO" b="1" dirty="0" err="1">
                <a:solidFill>
                  <a:schemeClr val="bg1"/>
                </a:solidFill>
              </a:rPr>
              <a:t>vaccine</a:t>
            </a:r>
            <a:r>
              <a:rPr lang="nn-NO" b="1" dirty="0">
                <a:solidFill>
                  <a:schemeClr val="bg1"/>
                </a:solidFill>
              </a:rPr>
              <a:t> </a:t>
            </a:r>
            <a:r>
              <a:rPr lang="nn-NO" b="1" dirty="0" err="1">
                <a:solidFill>
                  <a:schemeClr val="bg1"/>
                </a:solidFill>
              </a:rPr>
              <a:t>derivated</a:t>
            </a:r>
            <a:r>
              <a:rPr lang="nn-NO" b="1" dirty="0">
                <a:solidFill>
                  <a:schemeClr val="bg1"/>
                </a:solidFill>
              </a:rPr>
              <a:t> polio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0589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591</Words>
  <Application>Microsoft Office PowerPoint</Application>
  <PresentationFormat>Widescreen</PresentationFormat>
  <Paragraphs>109</Paragraphs>
  <Slides>22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22</vt:i4>
      </vt:variant>
    </vt:vector>
  </HeadingPairs>
  <TitlesOfParts>
    <vt:vector size="29" baseType="lpstr">
      <vt:lpstr>Aptos</vt:lpstr>
      <vt:lpstr>Arial</vt:lpstr>
      <vt:lpstr>Calibri</vt:lpstr>
      <vt:lpstr>Calibri Light</vt:lpstr>
      <vt:lpstr>Comfortaa</vt:lpstr>
      <vt:lpstr>interfaceregular</vt:lpstr>
      <vt:lpstr>Office Theme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Poliovaksiner 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Polio vaccine</dc:title>
  <dc:creator>Sigurður Guðmundsson</dc:creator>
  <cp:lastModifiedBy>Torunn Elle</cp:lastModifiedBy>
  <cp:revision>84</cp:revision>
  <dcterms:created xsi:type="dcterms:W3CDTF">2022-12-05T10:18:16Z</dcterms:created>
  <dcterms:modified xsi:type="dcterms:W3CDTF">2025-10-08T19:59:41Z</dcterms:modified>
</cp:coreProperties>
</file>